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9" r:id="rId4"/>
    <p:sldId id="258" r:id="rId5"/>
    <p:sldId id="264" r:id="rId6"/>
    <p:sldId id="263" r:id="rId7"/>
    <p:sldId id="265" r:id="rId8"/>
    <p:sldId id="260" r:id="rId9"/>
    <p:sldId id="266" r:id="rId10"/>
    <p:sldId id="261" r:id="rId11"/>
    <p:sldId id="267" r:id="rId12"/>
    <p:sldId id="269" r:id="rId13"/>
    <p:sldId id="262" r:id="rId14"/>
    <p:sldId id="270" r:id="rId15"/>
    <p:sldId id="271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8589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528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18536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8415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36992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2033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7228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52748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4342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44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91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987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7205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1171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5092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290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5849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84094-225B-4A43-8AE5-7D4DD8B933DA}" type="datetimeFigureOut">
              <a:rPr lang="en-IN" smtClean="0"/>
              <a:t>01-05-2023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15EF0-0871-4745-B155-5739916602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310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302" y="-69012"/>
            <a:ext cx="12171697" cy="69270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834" y="156360"/>
            <a:ext cx="12033848" cy="1707975"/>
          </a:xfrm>
        </p:spPr>
        <p:txBody>
          <a:bodyPr>
            <a:normAutofit/>
          </a:bodyPr>
          <a:lstStyle/>
          <a:p>
            <a:pPr algn="ctr"/>
            <a:r>
              <a:rPr lang="en-US" sz="4800" b="1" spc="50" dirty="0">
                <a:ln w="9525" cmpd="sng">
                  <a:solidFill>
                    <a:schemeClr val="bg2">
                      <a:lumMod val="1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Embedded System Design(</a:t>
            </a:r>
            <a:r>
              <a:rPr lang="en-IN" sz="4800" b="1" spc="50" dirty="0">
                <a:ln w="9525" cmpd="sng">
                  <a:solidFill>
                    <a:schemeClr val="bg2">
                      <a:lumMod val="1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EEL 7150</a:t>
            </a:r>
            <a:r>
              <a:rPr lang="en-US" sz="4800" b="1" spc="50" dirty="0">
                <a:ln w="9525" cmpd="sng">
                  <a:solidFill>
                    <a:schemeClr val="bg2">
                      <a:lumMod val="1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 PROJECT</a:t>
            </a:r>
            <a:endParaRPr lang="en-IN" sz="4800" b="1" spc="50" dirty="0">
              <a:ln w="9525" cmpd="sng">
                <a:solidFill>
                  <a:schemeClr val="bg2">
                    <a:lumMod val="10000"/>
                  </a:schemeClr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3245" y="3394493"/>
            <a:ext cx="9144000" cy="1655762"/>
          </a:xfrm>
        </p:spPr>
        <p:txBody>
          <a:bodyPr>
            <a:normAutofit/>
          </a:bodyPr>
          <a:lstStyle/>
          <a:p>
            <a:r>
              <a:rPr lang="en-US" sz="2400" b="1" spc="50" dirty="0">
                <a:ln w="9525" cmpd="sng">
                  <a:solidFill>
                    <a:schemeClr val="bg2">
                      <a:lumMod val="1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KARAN BHAKUNI - M22RM003</a:t>
            </a:r>
          </a:p>
          <a:p>
            <a:r>
              <a:rPr lang="en-US" sz="2400" b="1" spc="50" dirty="0">
                <a:ln w="9525" cmpd="sng">
                  <a:solidFill>
                    <a:schemeClr val="bg2">
                      <a:lumMod val="1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RAHUL MADAAN – M22RM008</a:t>
            </a:r>
            <a:endParaRPr lang="en-IN" sz="2400" b="1" spc="50" dirty="0">
              <a:ln w="9525" cmpd="sng">
                <a:solidFill>
                  <a:schemeClr val="bg2">
                    <a:lumMod val="10000"/>
                  </a:schemeClr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479320" y="2029154"/>
            <a:ext cx="6202562" cy="740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spc="50" dirty="0">
                <a:ln w="9525" cmpd="sng">
                  <a:solidFill>
                    <a:schemeClr val="bg2">
                      <a:lumMod val="1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Course Instructor : Dr. </a:t>
            </a:r>
            <a:r>
              <a:rPr lang="en-IN" sz="2800" b="1" spc="50" dirty="0">
                <a:ln w="9525" cmpd="sng">
                  <a:solidFill>
                    <a:schemeClr val="bg2">
                      <a:lumMod val="1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Deepak Fulwani</a:t>
            </a:r>
          </a:p>
        </p:txBody>
      </p:sp>
    </p:spTree>
    <p:extLst>
      <p:ext uri="{BB962C8B-B14F-4D97-AF65-F5344CB8AC3E}">
        <p14:creationId xmlns:p14="http://schemas.microsoft.com/office/powerpoint/2010/main" val="1122804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1038" y="928688"/>
            <a:ext cx="7735887" cy="4351337"/>
          </a:xfrm>
        </p:spPr>
      </p:pic>
      <p:pic>
        <p:nvPicPr>
          <p:cNvPr id="5" name="Picture 4" descr="IIT Jodhpur - Wikipedia"/>
          <p:cNvPicPr>
            <a:picLocks noChangeAspect="1" noChangeArrowheads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117389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9675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IIT Jodhpur - Wikipedia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117389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26841" y="-702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Method-3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428587" y="1791080"/>
            <a:ext cx="11312107" cy="10215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Configuring the Clocks (ADC1)and MODER register </a:t>
            </a:r>
          </a:p>
          <a:p>
            <a:pPr algn="ctr"/>
            <a:r>
              <a:rPr lang="en-US" dirty="0"/>
              <a:t>Enable continuous conversion mode, EOC after each conversion ,enable ADC conversion in regular sequence</a:t>
            </a:r>
          </a:p>
          <a:p>
            <a:pPr algn="ctr"/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4713041" y="920750"/>
            <a:ext cx="2743200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Initializing the Header file</a:t>
            </a:r>
            <a:endParaRPr lang="en-IN" dirty="0"/>
          </a:p>
        </p:txBody>
      </p:sp>
      <p:sp>
        <p:nvSpPr>
          <p:cNvPr id="9" name="TextBox 8"/>
          <p:cNvSpPr txBox="1"/>
          <p:nvPr/>
        </p:nvSpPr>
        <p:spPr>
          <a:xfrm>
            <a:off x="4514633" y="3261524"/>
            <a:ext cx="3140014" cy="733663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While(1)</a:t>
            </a:r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3940975" y="4963014"/>
            <a:ext cx="4711319" cy="802600"/>
          </a:xfrm>
          <a:prstGeom prst="parallelogram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Checking until conversion completes</a:t>
            </a:r>
          </a:p>
          <a:p>
            <a:pPr algn="ctr"/>
            <a:r>
              <a:rPr lang="en-US" dirty="0"/>
              <a:t>      if((ADC1-&gt;SR &amp; (0x2)))</a:t>
            </a:r>
            <a:endParaRPr lang="en-IN" dirty="0"/>
          </a:p>
        </p:txBody>
      </p:sp>
      <p:cxnSp>
        <p:nvCxnSpPr>
          <p:cNvPr id="13" name="Straight Arrow Connector 12"/>
          <p:cNvCxnSpPr>
            <a:stCxn id="8" idx="2"/>
            <a:endCxn id="7" idx="0"/>
          </p:cNvCxnSpPr>
          <p:nvPr/>
        </p:nvCxnSpPr>
        <p:spPr>
          <a:xfrm>
            <a:off x="6084641" y="1329373"/>
            <a:ext cx="0" cy="461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7" idx="2"/>
            <a:endCxn id="9" idx="0"/>
          </p:cNvCxnSpPr>
          <p:nvPr/>
        </p:nvCxnSpPr>
        <p:spPr>
          <a:xfrm flipH="1">
            <a:off x="6084640" y="2812636"/>
            <a:ext cx="1" cy="448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9" idx="1"/>
            <a:endCxn id="33" idx="0"/>
          </p:cNvCxnSpPr>
          <p:nvPr/>
        </p:nvCxnSpPr>
        <p:spPr>
          <a:xfrm rot="10800000" flipV="1">
            <a:off x="2313849" y="3628355"/>
            <a:ext cx="2200785" cy="30978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10" idx="2"/>
            <a:endCxn id="9" idx="3"/>
          </p:cNvCxnSpPr>
          <p:nvPr/>
        </p:nvCxnSpPr>
        <p:spPr>
          <a:xfrm flipH="1" flipV="1">
            <a:off x="7654647" y="3628356"/>
            <a:ext cx="897322" cy="1735958"/>
          </a:xfrm>
          <a:prstGeom prst="bentConnector3">
            <a:avLst>
              <a:gd name="adj1" fmla="val -366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13387" y="3938141"/>
            <a:ext cx="4200921" cy="71508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clear the status register</a:t>
            </a:r>
          </a:p>
          <a:p>
            <a:pPr algn="ctr"/>
            <a:r>
              <a:rPr lang="en-US" dirty="0"/>
              <a:t>starting conversion by SWSTART</a:t>
            </a:r>
            <a:endParaRPr lang="en-IN" dirty="0"/>
          </a:p>
        </p:txBody>
      </p:sp>
      <p:cxnSp>
        <p:nvCxnSpPr>
          <p:cNvPr id="42" name="Elbow Connector 41"/>
          <p:cNvCxnSpPr>
            <a:stCxn id="33" idx="2"/>
            <a:endCxn id="10" idx="5"/>
          </p:cNvCxnSpPr>
          <p:nvPr/>
        </p:nvCxnSpPr>
        <p:spPr>
          <a:xfrm rot="16200000" flipH="1">
            <a:off x="2822032" y="4145046"/>
            <a:ext cx="711084" cy="17274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" descr="IIT Jodhpur - Wikipedia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82883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7437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 animBg="1"/>
      <p:bldP spid="10" grpId="0" animBg="1"/>
      <p:bldP spid="3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816553" y="656113"/>
            <a:ext cx="3140014" cy="733663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While(1)</a:t>
            </a:r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4268774" y="2293864"/>
            <a:ext cx="4711319" cy="802600"/>
          </a:xfrm>
          <a:prstGeom prst="parallelogram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Checking until conversion completes</a:t>
            </a:r>
          </a:p>
          <a:p>
            <a:pPr algn="ctr"/>
            <a:r>
              <a:rPr lang="en-US" dirty="0"/>
              <a:t>      if((ADC1-&gt;SR &amp; (0x2)))</a:t>
            </a:r>
            <a:endParaRPr lang="en-IN" dirty="0"/>
          </a:p>
        </p:txBody>
      </p:sp>
      <p:cxnSp>
        <p:nvCxnSpPr>
          <p:cNvPr id="11" name="Elbow Connector 10"/>
          <p:cNvCxnSpPr>
            <a:stCxn id="9" idx="1"/>
            <a:endCxn id="13" idx="0"/>
          </p:cNvCxnSpPr>
          <p:nvPr/>
        </p:nvCxnSpPr>
        <p:spPr>
          <a:xfrm rot="10800000" flipV="1">
            <a:off x="2937361" y="1022945"/>
            <a:ext cx="1879193" cy="28896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10" idx="2"/>
            <a:endCxn id="9" idx="3"/>
          </p:cNvCxnSpPr>
          <p:nvPr/>
        </p:nvCxnSpPr>
        <p:spPr>
          <a:xfrm flipH="1" flipV="1">
            <a:off x="7956567" y="1022945"/>
            <a:ext cx="923201" cy="1672219"/>
          </a:xfrm>
          <a:prstGeom prst="bentConnector3">
            <a:avLst>
              <a:gd name="adj1" fmla="val -3562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36899" y="1311907"/>
            <a:ext cx="4200921" cy="71508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clear the status register</a:t>
            </a:r>
          </a:p>
          <a:p>
            <a:pPr algn="ctr"/>
            <a:r>
              <a:rPr lang="en-US" dirty="0"/>
              <a:t>starting conversion by SWSTART</a:t>
            </a:r>
            <a:endParaRPr lang="en-IN" dirty="0"/>
          </a:p>
        </p:txBody>
      </p:sp>
      <p:cxnSp>
        <p:nvCxnSpPr>
          <p:cNvPr id="14" name="Elbow Connector 13"/>
          <p:cNvCxnSpPr>
            <a:stCxn id="13" idx="2"/>
            <a:endCxn id="10" idx="5"/>
          </p:cNvCxnSpPr>
          <p:nvPr/>
        </p:nvCxnSpPr>
        <p:spPr>
          <a:xfrm rot="16200000" flipH="1">
            <a:off x="3319145" y="1645210"/>
            <a:ext cx="668168" cy="14317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4" descr="IIT Jodhpur - Wikipedia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82883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3794250" y="3761771"/>
            <a:ext cx="5660365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duty_cycle</a:t>
            </a:r>
            <a:r>
              <a:rPr lang="en-US" dirty="0"/>
              <a:t>=</a:t>
            </a:r>
            <a:r>
              <a:rPr lang="en-US" dirty="0" err="1"/>
              <a:t>adc_value</a:t>
            </a:r>
            <a:r>
              <a:rPr lang="en-US" dirty="0"/>
              <a:t>/80</a:t>
            </a:r>
            <a:endParaRPr lang="en-IN" dirty="0"/>
          </a:p>
        </p:txBody>
      </p:sp>
      <p:sp>
        <p:nvSpPr>
          <p:cNvPr id="17" name="TextBox 16"/>
          <p:cNvSpPr txBox="1"/>
          <p:nvPr/>
        </p:nvSpPr>
        <p:spPr>
          <a:xfrm>
            <a:off x="1125026" y="4386872"/>
            <a:ext cx="3923581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delay = </a:t>
            </a:r>
            <a:r>
              <a:rPr lang="en-US" dirty="0" err="1"/>
              <a:t>duty_cycle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18" name="TextBox 17"/>
          <p:cNvSpPr txBox="1"/>
          <p:nvPr/>
        </p:nvSpPr>
        <p:spPr>
          <a:xfrm>
            <a:off x="7956567" y="4386872"/>
            <a:ext cx="3923581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err="1"/>
              <a:t>off_delay</a:t>
            </a:r>
            <a:r>
              <a:rPr lang="en-US" dirty="0"/>
              <a:t> = 100 - delay</a:t>
            </a:r>
            <a:endParaRPr lang="en-IN" dirty="0"/>
          </a:p>
        </p:txBody>
      </p:sp>
      <p:sp>
        <p:nvSpPr>
          <p:cNvPr id="19" name="TextBox 18"/>
          <p:cNvSpPr txBox="1"/>
          <p:nvPr/>
        </p:nvSpPr>
        <p:spPr>
          <a:xfrm>
            <a:off x="2319064" y="5237001"/>
            <a:ext cx="1535504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LED ON</a:t>
            </a:r>
            <a:endParaRPr lang="en-IN" dirty="0"/>
          </a:p>
        </p:txBody>
      </p:sp>
      <p:sp>
        <p:nvSpPr>
          <p:cNvPr id="20" name="TextBox 19"/>
          <p:cNvSpPr txBox="1"/>
          <p:nvPr/>
        </p:nvSpPr>
        <p:spPr>
          <a:xfrm>
            <a:off x="9150605" y="5237000"/>
            <a:ext cx="1535504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LED OFF</a:t>
            </a:r>
            <a:endParaRPr lang="en-IN" dirty="0"/>
          </a:p>
        </p:txBody>
      </p:sp>
      <p:cxnSp>
        <p:nvCxnSpPr>
          <p:cNvPr id="21" name="Elbow Connector 20"/>
          <p:cNvCxnSpPr>
            <a:stCxn id="16" idx="1"/>
            <a:endCxn id="17" idx="0"/>
          </p:cNvCxnSpPr>
          <p:nvPr/>
        </p:nvCxnSpPr>
        <p:spPr>
          <a:xfrm rot="10800000" flipV="1">
            <a:off x="3086818" y="3966082"/>
            <a:ext cx="707433" cy="4207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16" idx="3"/>
            <a:endCxn id="18" idx="0"/>
          </p:cNvCxnSpPr>
          <p:nvPr/>
        </p:nvCxnSpPr>
        <p:spPr>
          <a:xfrm>
            <a:off x="9454615" y="3966083"/>
            <a:ext cx="463743" cy="4207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7" idx="2"/>
            <a:endCxn id="19" idx="0"/>
          </p:cNvCxnSpPr>
          <p:nvPr/>
        </p:nvCxnSpPr>
        <p:spPr>
          <a:xfrm flipH="1">
            <a:off x="3086816" y="4795495"/>
            <a:ext cx="1" cy="441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8" idx="2"/>
            <a:endCxn id="20" idx="0"/>
          </p:cNvCxnSpPr>
          <p:nvPr/>
        </p:nvCxnSpPr>
        <p:spPr>
          <a:xfrm flipH="1">
            <a:off x="9918357" y="4795495"/>
            <a:ext cx="1" cy="441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0" idx="4"/>
            <a:endCxn id="16" idx="0"/>
          </p:cNvCxnSpPr>
          <p:nvPr/>
        </p:nvCxnSpPr>
        <p:spPr>
          <a:xfrm flipH="1">
            <a:off x="6624433" y="3096464"/>
            <a:ext cx="1" cy="6653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561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7213" y="546100"/>
            <a:ext cx="3171825" cy="5638800"/>
          </a:xfrm>
        </p:spPr>
      </p:pic>
      <p:pic>
        <p:nvPicPr>
          <p:cNvPr id="5" name="Picture 4" descr="IIT Jodhpur - Wikipedia"/>
          <p:cNvPicPr>
            <a:picLocks noChangeAspect="1" noChangeArrowheads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117389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438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D18F4-F196-3AAB-11F5-9EB3797A2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Improvements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80864-52E1-1131-2750-D904029EB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9060"/>
            <a:ext cx="10385612" cy="34456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1.We can also integrate LDR sensor with Analog Output and directly map it to change brightness of LED.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 We can also integrate LCD screen to show the brightness percentage on it.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5101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B76C9-8AD8-E41E-3D39-BBA558A9F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F0C5C-1944-AF32-8CC3-EAB8F2527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216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1.Datasheet, Reference Manual and Board Schematic of STM32F412 </a:t>
            </a:r>
            <a:r>
              <a:rPr lang="en-US" dirty="0" err="1"/>
              <a:t>nucleo</a:t>
            </a:r>
            <a:r>
              <a:rPr lang="en-US" dirty="0"/>
              <a:t> board.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2.Embedded Systems with ARM Cortex-M Microcontrollers in Assembly Language and C. By Dr. </a:t>
            </a:r>
            <a:r>
              <a:rPr lang="en-US" dirty="0" err="1"/>
              <a:t>Yifeng</a:t>
            </a:r>
            <a:r>
              <a:rPr lang="en-US" dirty="0"/>
              <a:t> Zhu.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2274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IIT Jodhpur - Wikipedia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117389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own Ribbon 4"/>
          <p:cNvSpPr/>
          <p:nvPr/>
        </p:nvSpPr>
        <p:spPr>
          <a:xfrm>
            <a:off x="3722297" y="3571337"/>
            <a:ext cx="5193102" cy="697885"/>
          </a:xfrm>
          <a:prstGeom prst="ribbon">
            <a:avLst>
              <a:gd name="adj1" fmla="val 25320"/>
              <a:gd name="adj2" fmla="val 6196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3200" dirty="0"/>
              <a:t>THANK YOU!</a:t>
            </a:r>
            <a:endParaRPr lang="en-IN" sz="3200" dirty="0"/>
          </a:p>
        </p:txBody>
      </p:sp>
      <p:sp>
        <p:nvSpPr>
          <p:cNvPr id="6" name="Flowchart: Sequential Access Storage 5"/>
          <p:cNvSpPr/>
          <p:nvPr/>
        </p:nvSpPr>
        <p:spPr>
          <a:xfrm>
            <a:off x="4209690" y="1446363"/>
            <a:ext cx="4218317" cy="822305"/>
          </a:xfrm>
          <a:prstGeom prst="flowChartMagneticTap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3200" dirty="0"/>
              <a:t>Any Questions?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43973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851505"/>
            <a:ext cx="12192000" cy="11936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ADAPTIVE BRIGHTNESS CONTROL USING LDR(Light Dependent Resistor) SENSOR</a:t>
            </a:r>
          </a:p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STM32F412 NUCELO BOARD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4" descr="IIT Jodhpur - Wikipedia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117389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0083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6109" y="379292"/>
            <a:ext cx="10515600" cy="1325563"/>
          </a:xfrm>
        </p:spPr>
        <p:txBody>
          <a:bodyPr/>
          <a:lstStyle/>
          <a:p>
            <a:r>
              <a:rPr lang="en-US" dirty="0"/>
              <a:t>HOME APPLIANCES</a:t>
            </a:r>
            <a:endParaRPr lang="en-IN" dirty="0"/>
          </a:p>
        </p:txBody>
      </p:sp>
      <p:pic>
        <p:nvPicPr>
          <p:cNvPr id="2050" name="Picture 2" descr="MIARHB Round Plug-in Intelligent Light Sensor Control LED Night Light Lamp  For Bedroom Hallway - Walmart.com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395" y="1860131"/>
            <a:ext cx="4351338" cy="43513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at are automatic headlights? - Car Key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5525" y="1309688"/>
            <a:ext cx="5503822" cy="27261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OW DO AUTOMATIC HEADLIGHTS WORK? | Torqu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5525" y="4346351"/>
            <a:ext cx="2450245" cy="19387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IT Jodhpur - Wikipedia"/>
          <p:cNvPicPr>
            <a:picLocks noChangeAspect="1" noChangeArrowheads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117389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8F7C7D-B17B-F886-96D8-264982E517B3}"/>
              </a:ext>
            </a:extLst>
          </p:cNvPr>
          <p:cNvSpPr txBox="1"/>
          <p:nvPr/>
        </p:nvSpPr>
        <p:spPr>
          <a:xfrm>
            <a:off x="10022203" y="6425769"/>
            <a:ext cx="2295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Ref: Wikipedia images</a:t>
            </a:r>
          </a:p>
        </p:txBody>
      </p:sp>
    </p:spTree>
    <p:extLst>
      <p:ext uri="{BB962C8B-B14F-4D97-AF65-F5344CB8AC3E}">
        <p14:creationId xmlns:p14="http://schemas.microsoft.com/office/powerpoint/2010/main" val="233056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3" y="82883"/>
            <a:ext cx="9905998" cy="1478570"/>
          </a:xfrm>
        </p:spPr>
        <p:txBody>
          <a:bodyPr/>
          <a:lstStyle/>
          <a:p>
            <a:r>
              <a:rPr lang="en-US" dirty="0"/>
              <a:t> Intensity Based: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347" y="1150377"/>
            <a:ext cx="3227205" cy="29402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4863" y="260072"/>
            <a:ext cx="3618020" cy="53483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8846359" y="5694616"/>
            <a:ext cx="2274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solidFill>
                  <a:srgbClr val="040C28"/>
                </a:solidFill>
                <a:latin typeface="Google Sans"/>
              </a:rPr>
              <a:t>A</a:t>
            </a:r>
            <a:r>
              <a:rPr lang="en-IN" b="0" i="0" dirty="0">
                <a:solidFill>
                  <a:srgbClr val="040C28"/>
                </a:solidFill>
                <a:effectLst/>
                <a:latin typeface="Google Sans"/>
              </a:rPr>
              <a:t>mbient light sensor</a:t>
            </a:r>
            <a:endParaRPr lang="en-IN" dirty="0"/>
          </a:p>
        </p:txBody>
      </p:sp>
      <p:pic>
        <p:nvPicPr>
          <p:cNvPr id="9" name="Picture 4" descr="IIT Jodhpur - Wikipedia"/>
          <p:cNvPicPr>
            <a:picLocks noChangeAspect="1" noChangeArrowheads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82883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792C93-053D-CF13-DB02-64CB053C9EA4}"/>
              </a:ext>
            </a:extLst>
          </p:cNvPr>
          <p:cNvSpPr txBox="1"/>
          <p:nvPr/>
        </p:nvSpPr>
        <p:spPr>
          <a:xfrm>
            <a:off x="10071636" y="6519446"/>
            <a:ext cx="23039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Ref: Wikipedia images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EF16D4-6884-3708-6518-1C9CACFC62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1106" y="3972480"/>
            <a:ext cx="3618020" cy="27127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5181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Circuit  Diagram </a:t>
            </a:r>
            <a:endParaRPr lang="en-IN" dirty="0"/>
          </a:p>
        </p:txBody>
      </p:sp>
      <p:pic>
        <p:nvPicPr>
          <p:cNvPr id="4" name="Picture 4" descr="IIT Jodhpur - Wikipedia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117389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EB3B71-F1E6-5484-B8C9-CA51DF156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721" y="1848777"/>
            <a:ext cx="8020558" cy="45544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0219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578" y="117389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SETUP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7" b="19140"/>
          <a:stretch/>
        </p:blipFill>
        <p:spPr>
          <a:xfrm rot="5400000">
            <a:off x="3555757" y="262526"/>
            <a:ext cx="4917056" cy="72904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IIT Jodhpur - Wikipedia"/>
          <p:cNvPicPr>
            <a:picLocks noChangeAspect="1" noChangeArrowheads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117389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349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701" y="28188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Method-1</a:t>
            </a:r>
            <a:endParaRPr lang="en-IN" dirty="0"/>
          </a:p>
        </p:txBody>
      </p:sp>
      <p:pic>
        <p:nvPicPr>
          <p:cNvPr id="4" name="Picture 4" descr="IIT Jodhpur - Wikipedia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117389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89716" y="2335238"/>
            <a:ext cx="4235570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Configuring the Clocks and MODER register</a:t>
            </a:r>
            <a:endParaRPr lang="en-IN" dirty="0"/>
          </a:p>
        </p:txBody>
      </p:sp>
      <p:sp>
        <p:nvSpPr>
          <p:cNvPr id="9" name="TextBox 8"/>
          <p:cNvSpPr txBox="1"/>
          <p:nvPr/>
        </p:nvSpPr>
        <p:spPr>
          <a:xfrm>
            <a:off x="4735901" y="1486376"/>
            <a:ext cx="2743200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Initializing the Header file</a:t>
            </a:r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4537494" y="3144809"/>
            <a:ext cx="3140014" cy="733663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While(1)</a:t>
            </a:r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4081732" y="4318711"/>
            <a:ext cx="4235570" cy="451485"/>
          </a:xfrm>
          <a:prstGeom prst="parallelogram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If voltage is detected</a:t>
            </a:r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4138167" y="5415830"/>
            <a:ext cx="1535504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LED ON</a:t>
            </a:r>
            <a:endParaRPr lang="en-IN" dirty="0"/>
          </a:p>
        </p:txBody>
      </p:sp>
      <p:sp>
        <p:nvSpPr>
          <p:cNvPr id="13" name="TextBox 12"/>
          <p:cNvSpPr txBox="1"/>
          <p:nvPr/>
        </p:nvSpPr>
        <p:spPr>
          <a:xfrm>
            <a:off x="6781798" y="5415830"/>
            <a:ext cx="1535504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LED OFF</a:t>
            </a:r>
            <a:endParaRPr lang="en-IN" dirty="0"/>
          </a:p>
        </p:txBody>
      </p: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6107501" y="1894999"/>
            <a:ext cx="0" cy="440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10" idx="0"/>
          </p:cNvCxnSpPr>
          <p:nvPr/>
        </p:nvCxnSpPr>
        <p:spPr>
          <a:xfrm>
            <a:off x="6107501" y="2743861"/>
            <a:ext cx="0" cy="4009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10" idx="1"/>
            <a:endCxn id="11" idx="5"/>
          </p:cNvCxnSpPr>
          <p:nvPr/>
        </p:nvCxnSpPr>
        <p:spPr>
          <a:xfrm rot="10800000" flipV="1">
            <a:off x="4138168" y="3511640"/>
            <a:ext cx="399326" cy="1032813"/>
          </a:xfrm>
          <a:prstGeom prst="bentConnector3">
            <a:avLst>
              <a:gd name="adj1" fmla="val 17137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11" idx="2"/>
            <a:endCxn id="10" idx="3"/>
          </p:cNvCxnSpPr>
          <p:nvPr/>
        </p:nvCxnSpPr>
        <p:spPr>
          <a:xfrm flipH="1" flipV="1">
            <a:off x="7677508" y="3511641"/>
            <a:ext cx="583358" cy="1032813"/>
          </a:xfrm>
          <a:prstGeom prst="bentConnector3">
            <a:avLst>
              <a:gd name="adj1" fmla="val -4886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endCxn id="12" idx="0"/>
          </p:cNvCxnSpPr>
          <p:nvPr/>
        </p:nvCxnSpPr>
        <p:spPr>
          <a:xfrm>
            <a:off x="4905919" y="4770196"/>
            <a:ext cx="0" cy="645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7549550" y="4770196"/>
            <a:ext cx="0" cy="645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713041" y="4908347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  <a:endParaRPr lang="en-IN" dirty="0"/>
          </a:p>
        </p:txBody>
      </p:sp>
      <p:sp>
        <p:nvSpPr>
          <p:cNvPr id="42" name="TextBox 41"/>
          <p:cNvSpPr txBox="1"/>
          <p:nvPr/>
        </p:nvSpPr>
        <p:spPr>
          <a:xfrm flipH="1">
            <a:off x="7549550" y="4908347"/>
            <a:ext cx="240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4136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41" grpId="0"/>
      <p:bldP spid="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316038"/>
            <a:ext cx="7735887" cy="4351337"/>
          </a:xfrm>
        </p:spPr>
      </p:pic>
      <p:pic>
        <p:nvPicPr>
          <p:cNvPr id="5" name="Picture 4" descr="IIT Jodhpur - Wikipedia"/>
          <p:cNvPicPr>
            <a:picLocks noChangeAspect="1" noChangeArrowheads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117389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6672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189" y="7492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Method-2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958" y="113375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num_steps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FADE_TIME / DELAY_TIME; calculates the number of fade steps required to complete the entire fade duration. In this case,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num_steps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would be 100</a:t>
            </a:r>
          </a:p>
          <a:p>
            <a:pPr marL="0" indent="0">
              <a:buNone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step_delay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FADE_TIME /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num_steps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calculates the duration of each fade step. In this case,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step_delay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would be 20</a:t>
            </a:r>
          </a:p>
          <a:p>
            <a:pPr marL="0" indent="0">
              <a:buNone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4" descr="IIT Jodhpur - Wikipedia"/>
          <p:cNvPicPr>
            <a:picLocks noChangeAspect="1" noChangeArrowheads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00" y="117389"/>
            <a:ext cx="777617" cy="85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072386" y="2441478"/>
            <a:ext cx="4235570" cy="451485"/>
          </a:xfrm>
          <a:prstGeom prst="parallelogram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If voltage is detected</a:t>
            </a: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2932982" y="3248329"/>
            <a:ext cx="6514380" cy="733663"/>
          </a:xfrm>
          <a:prstGeom prst="diamon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nn-NO" dirty="0"/>
              <a:t>for (int i = 0; i &lt; num_steps; i++)</a:t>
            </a:r>
            <a:endParaRPr lang="en-IN" dirty="0"/>
          </a:p>
        </p:txBody>
      </p:sp>
      <p:cxnSp>
        <p:nvCxnSpPr>
          <p:cNvPr id="9" name="Straight Arrow Connector 8"/>
          <p:cNvCxnSpPr>
            <a:stCxn id="7" idx="4"/>
            <a:endCxn id="8" idx="0"/>
          </p:cNvCxnSpPr>
          <p:nvPr/>
        </p:nvCxnSpPr>
        <p:spPr>
          <a:xfrm>
            <a:off x="6190171" y="2892963"/>
            <a:ext cx="1" cy="355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903486" y="282449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  <a:endParaRPr lang="en-IN" dirty="0"/>
          </a:p>
        </p:txBody>
      </p:sp>
      <p:sp>
        <p:nvSpPr>
          <p:cNvPr id="14" name="TextBox 13"/>
          <p:cNvSpPr txBox="1"/>
          <p:nvPr/>
        </p:nvSpPr>
        <p:spPr>
          <a:xfrm>
            <a:off x="3359989" y="4327716"/>
            <a:ext cx="5660365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duty_cycle</a:t>
            </a:r>
            <a:r>
              <a:rPr lang="en-US" dirty="0"/>
              <a:t> = ((</a:t>
            </a:r>
            <a:r>
              <a:rPr lang="en-US" dirty="0" err="1"/>
              <a:t>i</a:t>
            </a:r>
            <a:r>
              <a:rPr lang="en-US" dirty="0"/>
              <a:t> + 1) * 100) / </a:t>
            </a:r>
            <a:r>
              <a:rPr lang="en-US" dirty="0" err="1"/>
              <a:t>num_steps</a:t>
            </a:r>
            <a:r>
              <a:rPr lang="en-US" dirty="0"/>
              <a:t>;</a:t>
            </a:r>
            <a:endParaRPr lang="en-IN" dirty="0"/>
          </a:p>
        </p:txBody>
      </p:sp>
      <p:sp>
        <p:nvSpPr>
          <p:cNvPr id="15" name="TextBox 14"/>
          <p:cNvSpPr txBox="1"/>
          <p:nvPr/>
        </p:nvSpPr>
        <p:spPr>
          <a:xfrm>
            <a:off x="708803" y="5012896"/>
            <a:ext cx="3923581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delay = </a:t>
            </a:r>
            <a:r>
              <a:rPr lang="en-US" dirty="0" err="1"/>
              <a:t>duty_cycle</a:t>
            </a:r>
            <a:r>
              <a:rPr lang="en-US" dirty="0"/>
              <a:t> * </a:t>
            </a:r>
            <a:r>
              <a:rPr lang="en-US" dirty="0" err="1"/>
              <a:t>step_delay</a:t>
            </a:r>
            <a:r>
              <a:rPr lang="en-US" dirty="0"/>
              <a:t> / 100</a:t>
            </a:r>
            <a:endParaRPr lang="en-IN" dirty="0"/>
          </a:p>
        </p:txBody>
      </p:sp>
      <p:sp>
        <p:nvSpPr>
          <p:cNvPr id="17" name="TextBox 16"/>
          <p:cNvSpPr txBox="1"/>
          <p:nvPr/>
        </p:nvSpPr>
        <p:spPr>
          <a:xfrm>
            <a:off x="7663132" y="5060318"/>
            <a:ext cx="3923581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err="1"/>
              <a:t>off_delay</a:t>
            </a:r>
            <a:r>
              <a:rPr lang="en-US" dirty="0"/>
              <a:t> = </a:t>
            </a:r>
            <a:r>
              <a:rPr lang="en-US" dirty="0" err="1"/>
              <a:t>step_delay</a:t>
            </a:r>
            <a:r>
              <a:rPr lang="en-US" dirty="0"/>
              <a:t> - delay</a:t>
            </a:r>
            <a:endParaRPr lang="en-IN" dirty="0"/>
          </a:p>
        </p:txBody>
      </p:sp>
      <p:sp>
        <p:nvSpPr>
          <p:cNvPr id="18" name="TextBox 17"/>
          <p:cNvSpPr txBox="1"/>
          <p:nvPr/>
        </p:nvSpPr>
        <p:spPr>
          <a:xfrm>
            <a:off x="1902841" y="5797738"/>
            <a:ext cx="1535504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LED ON</a:t>
            </a:r>
            <a:endParaRPr lang="en-IN" dirty="0"/>
          </a:p>
        </p:txBody>
      </p:sp>
      <p:sp>
        <p:nvSpPr>
          <p:cNvPr id="19" name="TextBox 18"/>
          <p:cNvSpPr txBox="1"/>
          <p:nvPr/>
        </p:nvSpPr>
        <p:spPr>
          <a:xfrm>
            <a:off x="8857170" y="5797695"/>
            <a:ext cx="1535504" cy="40862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LED OFF</a:t>
            </a:r>
            <a:endParaRPr lang="en-IN" dirty="0"/>
          </a:p>
        </p:txBody>
      </p:sp>
      <p:cxnSp>
        <p:nvCxnSpPr>
          <p:cNvPr id="20" name="Straight Arrow Connector 19"/>
          <p:cNvCxnSpPr>
            <a:stCxn id="8" idx="2"/>
            <a:endCxn id="14" idx="0"/>
          </p:cNvCxnSpPr>
          <p:nvPr/>
        </p:nvCxnSpPr>
        <p:spPr>
          <a:xfrm>
            <a:off x="6190172" y="3981992"/>
            <a:ext cx="0" cy="3457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14" idx="1"/>
            <a:endCxn id="15" idx="0"/>
          </p:cNvCxnSpPr>
          <p:nvPr/>
        </p:nvCxnSpPr>
        <p:spPr>
          <a:xfrm rot="10800000" flipV="1">
            <a:off x="2670595" y="4532028"/>
            <a:ext cx="689395" cy="48086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4" idx="3"/>
            <a:endCxn id="17" idx="0"/>
          </p:cNvCxnSpPr>
          <p:nvPr/>
        </p:nvCxnSpPr>
        <p:spPr>
          <a:xfrm>
            <a:off x="9020354" y="4532028"/>
            <a:ext cx="604569" cy="52829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5" idx="2"/>
            <a:endCxn id="18" idx="0"/>
          </p:cNvCxnSpPr>
          <p:nvPr/>
        </p:nvCxnSpPr>
        <p:spPr>
          <a:xfrm flipH="1">
            <a:off x="2670593" y="5421519"/>
            <a:ext cx="1" cy="376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7" idx="2"/>
            <a:endCxn id="19" idx="0"/>
          </p:cNvCxnSpPr>
          <p:nvPr/>
        </p:nvCxnSpPr>
        <p:spPr>
          <a:xfrm flipH="1">
            <a:off x="9624922" y="5468941"/>
            <a:ext cx="1" cy="328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650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10" grpId="0"/>
      <p:bldP spid="14" grpId="0" animBg="1"/>
      <p:bldP spid="15" grpId="0" animBg="1"/>
      <p:bldP spid="17" grpId="0" animBg="1"/>
      <p:bldP spid="18" grpId="0" animBg="1"/>
      <p:bldP spid="19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817</TotalTime>
  <Words>400</Words>
  <Application>Microsoft Office PowerPoint</Application>
  <PresentationFormat>Widescreen</PresentationFormat>
  <Paragraphs>62</Paragraphs>
  <Slides>16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Google Sans</vt:lpstr>
      <vt:lpstr>Times New Roman</vt:lpstr>
      <vt:lpstr>Tw Cen MT</vt:lpstr>
      <vt:lpstr>Circuit</vt:lpstr>
      <vt:lpstr>Embedded System Design(EEL 7150) PROJECT</vt:lpstr>
      <vt:lpstr>PowerPoint Presentation</vt:lpstr>
      <vt:lpstr>HOME APPLIANCES</vt:lpstr>
      <vt:lpstr> Intensity Based:</vt:lpstr>
      <vt:lpstr>Circuit  Diagram </vt:lpstr>
      <vt:lpstr>SETUP</vt:lpstr>
      <vt:lpstr>Method-1</vt:lpstr>
      <vt:lpstr>PowerPoint Presentation</vt:lpstr>
      <vt:lpstr>Method-2</vt:lpstr>
      <vt:lpstr>PowerPoint Presentation</vt:lpstr>
      <vt:lpstr>PowerPoint Presentation</vt:lpstr>
      <vt:lpstr>PowerPoint Presentation</vt:lpstr>
      <vt:lpstr>PowerPoint Presentation</vt:lpstr>
      <vt:lpstr>Improvements and Future Work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System Design(EEL 7150) PROJECT</dc:title>
  <dc:creator>Lenovo</dc:creator>
  <cp:lastModifiedBy>Karan Bhakuni</cp:lastModifiedBy>
  <cp:revision>43</cp:revision>
  <dcterms:created xsi:type="dcterms:W3CDTF">2023-04-29T07:21:29Z</dcterms:created>
  <dcterms:modified xsi:type="dcterms:W3CDTF">2023-05-01T06:55:15Z</dcterms:modified>
</cp:coreProperties>
</file>

<file path=docProps/thumbnail.jpeg>
</file>